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4"/>
  </p:sldMasterIdLst>
  <p:sldIdLst>
    <p:sldId id="256" r:id="rId5"/>
    <p:sldId id="259" r:id="rId6"/>
    <p:sldId id="278" r:id="rId7"/>
    <p:sldId id="280" r:id="rId8"/>
    <p:sldId id="277" r:id="rId9"/>
    <p:sldId id="274" r:id="rId10"/>
    <p:sldId id="279" r:id="rId11"/>
    <p:sldId id="282" r:id="rId12"/>
  </p:sldIdLst>
  <p:sldSz cx="12192000" cy="6858000"/>
  <p:notesSz cx="6858000" cy="9144000"/>
  <p:defaultTextStyle>
    <a:defPPr>
      <a:defRPr lang="es-ES_trad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148"/>
    <p:restoredTop sz="50000"/>
  </p:normalViewPr>
  <p:slideViewPr>
    <p:cSldViewPr snapToGrid="0" snapToObjects="1">
      <p:cViewPr>
        <p:scale>
          <a:sx n="66" d="100"/>
          <a:sy n="66" d="100"/>
        </p:scale>
        <p:origin x="690" y="-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Clic para editar título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12281-1AA8-CE4A-A554-8B9E186C39A7}" type="datetimeFigureOut">
              <a:rPr lang="es-ES_tradnl" smtClean="0"/>
              <a:t>05/06/2023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B02DB-5781-F943-94F9-873A9A973557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505189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Clic para editar título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12281-1AA8-CE4A-A554-8B9E186C39A7}" type="datetimeFigureOut">
              <a:rPr lang="es-ES_tradnl" smtClean="0"/>
              <a:t>05/06/2023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B02DB-5781-F943-94F9-873A9A973557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432005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Clic para editar título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12281-1AA8-CE4A-A554-8B9E186C39A7}" type="datetimeFigureOut">
              <a:rPr lang="es-ES_tradnl" smtClean="0"/>
              <a:t>05/06/2023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B02DB-5781-F943-94F9-873A9A973557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12739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Clic para editar 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12281-1AA8-CE4A-A554-8B9E186C39A7}" type="datetimeFigureOut">
              <a:rPr lang="es-ES_tradnl" smtClean="0"/>
              <a:t>05/06/2023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B02DB-5781-F943-94F9-873A9A973557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4042630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Clic para editar 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12281-1AA8-CE4A-A554-8B9E186C39A7}" type="datetimeFigureOut">
              <a:rPr lang="es-ES_tradnl" smtClean="0"/>
              <a:t>05/06/2023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B02DB-5781-F943-94F9-873A9A973557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6033134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Clic para editar 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12281-1AA8-CE4A-A554-8B9E186C39A7}" type="datetimeFigureOut">
              <a:rPr lang="es-ES_tradnl" smtClean="0"/>
              <a:t>05/06/2023</a:t>
            </a:fld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B02DB-5781-F943-94F9-873A9A973557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6183020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Clic para editar 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12281-1AA8-CE4A-A554-8B9E186C39A7}" type="datetimeFigureOut">
              <a:rPr lang="es-ES_tradnl" smtClean="0"/>
              <a:t>05/06/2023</a:t>
            </a:fld>
            <a:endParaRPr lang="es-ES_trad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B02DB-5781-F943-94F9-873A9A973557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9218625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Clic para editar título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12281-1AA8-CE4A-A554-8B9E186C39A7}" type="datetimeFigureOut">
              <a:rPr lang="es-ES_tradnl" smtClean="0"/>
              <a:t>05/06/2023</a:t>
            </a:fld>
            <a:endParaRPr lang="es-ES_trad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B02DB-5781-F943-94F9-873A9A973557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7971677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12281-1AA8-CE4A-A554-8B9E186C39A7}" type="datetimeFigureOut">
              <a:rPr lang="es-ES_tradnl" smtClean="0"/>
              <a:t>05/06/2023</a:t>
            </a:fld>
            <a:endParaRPr lang="es-ES_trad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B02DB-5781-F943-94F9-873A9A973557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6404590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Clic para editar 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12281-1AA8-CE4A-A554-8B9E186C39A7}" type="datetimeFigureOut">
              <a:rPr lang="es-ES_tradnl" smtClean="0"/>
              <a:t>05/06/2023</a:t>
            </a:fld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B02DB-5781-F943-94F9-873A9A973557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0067103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Clic para editar título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Arrastre la imagen al marcador de posición o haga clic en el icono para agregar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12281-1AA8-CE4A-A554-8B9E186C39A7}" type="datetimeFigureOut">
              <a:rPr lang="es-ES_tradnl" smtClean="0"/>
              <a:t>05/06/2023</a:t>
            </a:fld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B02DB-5781-F943-94F9-873A9A973557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9051183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Clic para editar 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412281-1AA8-CE4A-A554-8B9E186C39A7}" type="datetimeFigureOut">
              <a:rPr lang="es-ES_tradnl" smtClean="0"/>
              <a:t>05/06/2023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3B02DB-5781-F943-94F9-873A9A973557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4200859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arcfieldweather.com/blog/2019/6/19/1030-am-now-entering-a-deep-solar-minimum-and-the-latest-forecast-for-solar-cycle-25-suggests-it-may-be-the-weakest-cycle-in-200-years" TargetMode="External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_tradnl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FFB6391-6E0F-4046-8A48-6EF5423E27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Subtítulo 2">
            <a:extLst>
              <a:ext uri="{FF2B5EF4-FFF2-40B4-BE49-F238E27FC236}">
                <a16:creationId xmlns:a16="http://schemas.microsoft.com/office/drawing/2014/main" id="{0259C1B5-0367-C67C-544C-1C85AD20D9A8}"/>
              </a:ext>
            </a:extLst>
          </p:cNvPr>
          <p:cNvSpPr txBox="1">
            <a:spLocks/>
          </p:cNvSpPr>
          <p:nvPr/>
        </p:nvSpPr>
        <p:spPr>
          <a:xfrm>
            <a:off x="1345431" y="3539931"/>
            <a:ext cx="9144000" cy="144323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sz="2200" i="1" dirty="0"/>
              <a:t>Brayan Santiago Amorocho Lizcano</a:t>
            </a:r>
          </a:p>
          <a:p>
            <a:r>
              <a:rPr lang="es-ES_tradnl" sz="2200" i="1" dirty="0"/>
              <a:t>María Sofía Cárdenas Canchón</a:t>
            </a:r>
          </a:p>
          <a:p>
            <a:r>
              <a:rPr lang="es-ES_tradnl" sz="2200" i="1" dirty="0" err="1"/>
              <a:t>Jhonatan</a:t>
            </a:r>
            <a:r>
              <a:rPr lang="es-ES_tradnl" sz="2200" i="1" dirty="0"/>
              <a:t> S. Blanco Melo</a:t>
            </a:r>
            <a:endParaRPr lang="es-ES_tradnl" sz="2000" i="1" dirty="0"/>
          </a:p>
          <a:p>
            <a:r>
              <a:rPr lang="es-ES_tradnl" sz="2000" i="1" dirty="0"/>
              <a:t>06/06/2023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599BD82C-3851-D41A-29F2-BF91E307B30E}"/>
              </a:ext>
            </a:extLst>
          </p:cNvPr>
          <p:cNvSpPr txBox="1">
            <a:spLocks/>
          </p:cNvSpPr>
          <p:nvPr/>
        </p:nvSpPr>
        <p:spPr>
          <a:xfrm>
            <a:off x="525625" y="1735495"/>
            <a:ext cx="9144000" cy="133593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b="1" i="1">
                <a:latin typeface="Aharoni" panose="02010803020104030203" pitchFamily="2" charset="-79"/>
                <a:cs typeface="Aharoni" panose="02010803020104030203" pitchFamily="2" charset="-79"/>
              </a:rPr>
              <a:t>Primer avance: </a:t>
            </a:r>
          </a:p>
          <a:p>
            <a:r>
              <a:rPr lang="es-ES_tradnl" b="1" i="1">
                <a:latin typeface="Aharoni" panose="02010803020104030203" pitchFamily="2" charset="-79"/>
                <a:cs typeface="Aharoni" panose="02010803020104030203" pitchFamily="2" charset="-79"/>
              </a:rPr>
              <a:t>Decrecimiento </a:t>
            </a:r>
            <a:r>
              <a:rPr lang="es-ES_tradnl" b="1" i="1" err="1">
                <a:latin typeface="Aharoni" panose="02010803020104030203" pitchFamily="2" charset="-79"/>
                <a:cs typeface="Aharoni" panose="02010803020104030203" pitchFamily="2" charset="-79"/>
              </a:rPr>
              <a:t>Forbush</a:t>
            </a:r>
            <a:endParaRPr lang="es-ES_tradnl" b="1" i="1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D08760E3-3ED7-0A3E-C057-DE20D93905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266" y="4506415"/>
            <a:ext cx="2088061" cy="208806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26" name="Picture 2" descr="Github Logo Png - Github Logo Text Png, Transparent Png - vhv">
            <a:extLst>
              <a:ext uri="{FF2B5EF4-FFF2-40B4-BE49-F238E27FC236}">
                <a16:creationId xmlns:a16="http://schemas.microsoft.com/office/drawing/2014/main" id="{9C232337-C131-31B9-FE2A-49E43AFBA5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4751" r="93112">
                        <a14:foregroundMark x1="13064" y1="24167" x2="13064" y2="24167"/>
                        <a14:foregroundMark x1="4751" y1="57500" x2="4751" y2="57500"/>
                        <a14:foregroundMark x1="8551" y1="85833" x2="8551" y2="85833"/>
                        <a14:foregroundMark x1="10689" y1="88333" x2="10689" y2="88333"/>
                        <a14:foregroundMark x1="33492" y1="67500" x2="33492" y2="67500"/>
                        <a14:foregroundMark x1="64133" y1="55000" x2="64133" y2="55000"/>
                        <a14:foregroundMark x1="64133" y1="55000" x2="64133" y2="55000"/>
                        <a14:foregroundMark x1="55582" y1="55833" x2="55582" y2="55833"/>
                        <a14:foregroundMark x1="46081" y1="57500" x2="46081" y2="57500"/>
                        <a14:foregroundMark x1="46318" y1="40000" x2="46318" y2="40000"/>
                        <a14:foregroundMark x1="75534" y1="70833" x2="75534" y2="70833"/>
                        <a14:foregroundMark x1="87411" y1="70000" x2="87411" y2="70000"/>
                        <a14:foregroundMark x1="93112" y1="60000" x2="93112" y2="6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192" y="3863936"/>
            <a:ext cx="2350208" cy="669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23806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B49079D1-7363-51DD-B6AB-910047A94F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13680" y="715743"/>
            <a:ext cx="5364639" cy="771751"/>
          </a:xfrm>
        </p:spPr>
        <p:txBody>
          <a:bodyPr>
            <a:noAutofit/>
          </a:bodyPr>
          <a:lstStyle/>
          <a:p>
            <a:pPr algn="l"/>
            <a:r>
              <a:rPr lang="es-ES_tradnl" sz="4800" b="1" i="1">
                <a:latin typeface="Aharoni" panose="02010803020104030203" pitchFamily="2" charset="-79"/>
                <a:cs typeface="Aharoni" panose="02010803020104030203" pitchFamily="2" charset="-79"/>
              </a:rPr>
              <a:t>Ciclo Solar</a:t>
            </a:r>
          </a:p>
        </p:txBody>
      </p:sp>
      <p:sp>
        <p:nvSpPr>
          <p:cNvPr id="6" name="Subtítulo 2">
            <a:extLst>
              <a:ext uri="{FF2B5EF4-FFF2-40B4-BE49-F238E27FC236}">
                <a16:creationId xmlns:a16="http://schemas.microsoft.com/office/drawing/2014/main" id="{DB972788-726E-6FA6-CFCC-154B8486BA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95340" y="99794"/>
            <a:ext cx="2328959" cy="359352"/>
          </a:xfrm>
        </p:spPr>
        <p:txBody>
          <a:bodyPr>
            <a:no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_tradnl" sz="2000" b="1" i="1">
                <a:solidFill>
                  <a:schemeClr val="accent6">
                    <a:lumMod val="50000"/>
                  </a:schemeClr>
                </a:solidFill>
              </a:rPr>
              <a:t>Fenómeno Físico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DCBBA375-C375-AD47-FB48-B86EBDC58CF5}"/>
              </a:ext>
            </a:extLst>
          </p:cNvPr>
          <p:cNvSpPr txBox="1"/>
          <p:nvPr/>
        </p:nvSpPr>
        <p:spPr>
          <a:xfrm>
            <a:off x="4731830" y="99794"/>
            <a:ext cx="141879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_tradnl" sz="2000" i="1" dirty="0">
                <a:solidFill>
                  <a:schemeClr val="bg2"/>
                </a:solidFill>
              </a:rPr>
              <a:t>Avances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B9368C2F-2821-417F-8914-C58915069075}"/>
              </a:ext>
            </a:extLst>
          </p:cNvPr>
          <p:cNvSpPr txBox="1"/>
          <p:nvPr/>
        </p:nvSpPr>
        <p:spPr>
          <a:xfrm>
            <a:off x="7072215" y="61201"/>
            <a:ext cx="227181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_tradnl" sz="2000" i="1">
                <a:solidFill>
                  <a:schemeClr val="bg2"/>
                </a:solidFill>
              </a:rPr>
              <a:t>Próximamente…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8F145938-B130-CA94-ED6F-AA81C06726C0}"/>
              </a:ext>
            </a:extLst>
          </p:cNvPr>
          <p:cNvSpPr txBox="1"/>
          <p:nvPr/>
        </p:nvSpPr>
        <p:spPr>
          <a:xfrm>
            <a:off x="864778" y="1481468"/>
            <a:ext cx="6119041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endParaRPr lang="es-CO" sz="200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s-CO" sz="2000"/>
              <a:t>Tiene una duración de aprox. 11 años.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s-CO" sz="2000"/>
              <a:t>Es el ciclo por el que pasa el campo magnético (se invierten los polos).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s-CO" sz="2000"/>
              <a:t>Hay variaciones en la actividad solar en la superficie (medida en función del número de manchas solares).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s-CO" sz="2000"/>
              <a:t>Ciclo 25 [2020]</a:t>
            </a:r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3D826208-A995-916F-3DC7-C820DAEA6DE7}"/>
              </a:ext>
            </a:extLst>
          </p:cNvPr>
          <p:cNvSpPr/>
          <p:nvPr/>
        </p:nvSpPr>
        <p:spPr>
          <a:xfrm>
            <a:off x="10374085" y="261256"/>
            <a:ext cx="755780" cy="765111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sz="2400" b="1" i="1">
              <a:solidFill>
                <a:schemeClr val="tx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10170528-9805-052E-406E-887C65262C52}"/>
              </a:ext>
            </a:extLst>
          </p:cNvPr>
          <p:cNvSpPr txBox="1"/>
          <p:nvPr/>
        </p:nvSpPr>
        <p:spPr>
          <a:xfrm>
            <a:off x="10594131" y="459145"/>
            <a:ext cx="5225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i="1">
                <a:latin typeface="+mj-lt"/>
              </a:rPr>
              <a:t>1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Modèle 3D 1" descr="Le soleil">
                <a:extLst>
                  <a:ext uri="{FF2B5EF4-FFF2-40B4-BE49-F238E27FC236}">
                    <a16:creationId xmlns:a16="http://schemas.microsoft.com/office/drawing/2014/main" id="{48A722FB-50FE-C4EE-8867-F66B62A19C8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85127564"/>
                  </p:ext>
                </p:extLst>
              </p:nvPr>
            </p:nvGraphicFramePr>
            <p:xfrm>
              <a:off x="7278761" y="1929441"/>
              <a:ext cx="2999115" cy="2999115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999115" cy="2999115"/>
                    </a:xfrm>
                    <a:prstGeom prst="rect">
                      <a:avLst/>
                    </a:prstGeom>
                  </am3d:spPr>
                  <am3d:camera>
                    <am3d:pos x="0" y="0" z="8146919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000000" d="1000000"/>
                    <am3d:preTrans dx="-3" dy="0" dz="-3"/>
                    <am3d:scale>
                      <am3d:sx n="1000000" d="1000000"/>
                      <am3d:sy n="1000000" d="1000000"/>
                      <am3d:sz n="1000000" d="1000000"/>
                    </am3d:scale>
                    <am3d:rot ax="162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32223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Modèle 3D 1" descr="Le soleil">
                <a:extLst>
                  <a:ext uri="{FF2B5EF4-FFF2-40B4-BE49-F238E27FC236}">
                    <a16:creationId xmlns:a16="http://schemas.microsoft.com/office/drawing/2014/main" id="{48A722FB-50FE-C4EE-8867-F66B62A19C8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278761" y="1929441"/>
                <a:ext cx="2999115" cy="2999115"/>
              </a:xfrm>
              <a:prstGeom prst="rect">
                <a:avLst/>
              </a:prstGeom>
            </p:spPr>
          </p:pic>
        </mc:Fallback>
      </mc:AlternateContent>
      <p:pic>
        <p:nvPicPr>
          <p:cNvPr id="2052" name="Picture 4" descr="Phases of solar cycles 21 − 24 denoted by color. Monthly and 13-month... |  Download Scientific Diagram">
            <a:extLst>
              <a:ext uri="{FF2B5EF4-FFF2-40B4-BE49-F238E27FC236}">
                <a16:creationId xmlns:a16="http://schemas.microsoft.com/office/drawing/2014/main" id="{EFD7DEE7-4FDC-98DF-F4C1-E42093B91B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2" t="24135" r="5533" b="6126"/>
          <a:stretch/>
        </p:blipFill>
        <p:spPr bwMode="auto">
          <a:xfrm>
            <a:off x="1914123" y="3728237"/>
            <a:ext cx="4610331" cy="2581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68200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B49079D1-7363-51DD-B6AB-910047A94F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81200" y="715743"/>
            <a:ext cx="6797119" cy="771751"/>
          </a:xfrm>
        </p:spPr>
        <p:txBody>
          <a:bodyPr>
            <a:noAutofit/>
          </a:bodyPr>
          <a:lstStyle/>
          <a:p>
            <a:pPr algn="l"/>
            <a:r>
              <a:rPr lang="es-ES_tradnl" sz="4800" b="1" i="1">
                <a:latin typeface="Aharoni" panose="02010803020104030203" pitchFamily="2" charset="-79"/>
                <a:cs typeface="Aharoni" panose="02010803020104030203" pitchFamily="2" charset="-79"/>
              </a:rPr>
              <a:t>Decrecimiento </a:t>
            </a:r>
            <a:r>
              <a:rPr lang="es-ES_tradnl" sz="4800" b="1" i="1" err="1">
                <a:latin typeface="Aharoni" panose="02010803020104030203" pitchFamily="2" charset="-79"/>
                <a:cs typeface="Aharoni" panose="02010803020104030203" pitchFamily="2" charset="-79"/>
              </a:rPr>
              <a:t>Forbush</a:t>
            </a:r>
            <a:endParaRPr lang="es-ES_tradnl" sz="4800" b="1" i="1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6" name="Subtítulo 2">
            <a:extLst>
              <a:ext uri="{FF2B5EF4-FFF2-40B4-BE49-F238E27FC236}">
                <a16:creationId xmlns:a16="http://schemas.microsoft.com/office/drawing/2014/main" id="{DB972788-726E-6FA6-CFCC-154B8486BA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95340" y="99794"/>
            <a:ext cx="2328959" cy="359352"/>
          </a:xfrm>
        </p:spPr>
        <p:txBody>
          <a:bodyPr>
            <a:no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_tradnl" sz="2000" b="1" i="1">
                <a:solidFill>
                  <a:schemeClr val="accent6">
                    <a:lumMod val="50000"/>
                  </a:schemeClr>
                </a:solidFill>
              </a:rPr>
              <a:t>Fenómeno Físico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DCBBA375-C375-AD47-FB48-B86EBDC58CF5}"/>
              </a:ext>
            </a:extLst>
          </p:cNvPr>
          <p:cNvSpPr txBox="1"/>
          <p:nvPr/>
        </p:nvSpPr>
        <p:spPr>
          <a:xfrm>
            <a:off x="4731830" y="99794"/>
            <a:ext cx="141879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_tradnl" sz="2000" i="1">
                <a:solidFill>
                  <a:schemeClr val="bg2"/>
                </a:solidFill>
              </a:rPr>
              <a:t>Avances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B9368C2F-2821-417F-8914-C58915069075}"/>
              </a:ext>
            </a:extLst>
          </p:cNvPr>
          <p:cNvSpPr txBox="1"/>
          <p:nvPr/>
        </p:nvSpPr>
        <p:spPr>
          <a:xfrm>
            <a:off x="7072215" y="61201"/>
            <a:ext cx="227181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_tradnl" sz="2000" i="1">
                <a:solidFill>
                  <a:schemeClr val="bg2"/>
                </a:solidFill>
              </a:rPr>
              <a:t>Próximamente…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8F145938-B130-CA94-ED6F-AA81C06726C0}"/>
              </a:ext>
            </a:extLst>
          </p:cNvPr>
          <p:cNvSpPr txBox="1"/>
          <p:nvPr/>
        </p:nvSpPr>
        <p:spPr>
          <a:xfrm>
            <a:off x="604024" y="2232200"/>
            <a:ext cx="4598596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s-ES" sz="2000" dirty="0"/>
              <a:t>Se refiere a una intensa caída en las cuentas de rayos cósmicos galácticos registrados por los observatorios en Tierra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s-ES" sz="2000" dirty="0"/>
              <a:t>Este fenómeno se produce porque los rayos cósmicos son desviados por las líneas de campo magnético asociadas a la tormenta solar. </a:t>
            </a:r>
            <a:endParaRPr lang="es-CO" sz="2000" dirty="0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3D826208-A995-916F-3DC7-C820DAEA6DE7}"/>
              </a:ext>
            </a:extLst>
          </p:cNvPr>
          <p:cNvSpPr/>
          <p:nvPr/>
        </p:nvSpPr>
        <p:spPr>
          <a:xfrm>
            <a:off x="10374085" y="261256"/>
            <a:ext cx="755780" cy="765111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sz="2400" b="1" i="1">
              <a:solidFill>
                <a:schemeClr val="tx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10170528-9805-052E-406E-887C65262C52}"/>
              </a:ext>
            </a:extLst>
          </p:cNvPr>
          <p:cNvSpPr txBox="1"/>
          <p:nvPr/>
        </p:nvSpPr>
        <p:spPr>
          <a:xfrm>
            <a:off x="10594131" y="459145"/>
            <a:ext cx="5225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i="1" dirty="0">
                <a:latin typeface="+mj-lt"/>
              </a:rPr>
              <a:t>2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Modèle 3D 1" descr="Le soleil">
                <a:extLst>
                  <a:ext uri="{FF2B5EF4-FFF2-40B4-BE49-F238E27FC236}">
                    <a16:creationId xmlns:a16="http://schemas.microsoft.com/office/drawing/2014/main" id="{48A722FB-50FE-C4EE-8867-F66B62A19C8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22898189"/>
                  </p:ext>
                </p:extLst>
              </p:nvPr>
            </p:nvGraphicFramePr>
            <p:xfrm>
              <a:off x="6859376" y="1741926"/>
              <a:ext cx="3837885" cy="3837885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837885" cy="3837885"/>
                    </a:xfrm>
                    <a:prstGeom prst="rect">
                      <a:avLst/>
                    </a:prstGeom>
                  </am3d:spPr>
                  <am3d:camera>
                    <am3d:pos x="0" y="0" z="8146919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000000" d="1000000"/>
                    <am3d:preTrans dx="-3" dy="0" dz="-3"/>
                    <am3d:scale>
                      <am3d:sx n="1000000" d="1000000"/>
                      <am3d:sy n="1000000" d="1000000"/>
                      <am3d:sz n="1000000" d="1000000"/>
                    </am3d:scale>
                    <am3d:rot ax="6464457" ay="3658970" az="-4194298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681072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Modèle 3D 1" descr="Le soleil">
                <a:extLst>
                  <a:ext uri="{FF2B5EF4-FFF2-40B4-BE49-F238E27FC236}">
                    <a16:creationId xmlns:a16="http://schemas.microsoft.com/office/drawing/2014/main" id="{48A722FB-50FE-C4EE-8867-F66B62A19C8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859376" y="1741926"/>
                <a:ext cx="3837885" cy="3837885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Picture 2" descr="Sol, Erupción Solar, Espacio">
            <a:extLst>
              <a:ext uri="{FF2B5EF4-FFF2-40B4-BE49-F238E27FC236}">
                <a16:creationId xmlns:a16="http://schemas.microsoft.com/office/drawing/2014/main" id="{51BE4A6C-B559-F53C-C501-B61AA0A673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6563" y="1539786"/>
            <a:ext cx="4443510" cy="4242164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246FC4E2-4018-7940-6426-F14C2EE38516}"/>
              </a:ext>
            </a:extLst>
          </p:cNvPr>
          <p:cNvSpPr txBox="1"/>
          <p:nvPr/>
        </p:nvSpPr>
        <p:spPr>
          <a:xfrm>
            <a:off x="1036842" y="4926842"/>
            <a:ext cx="625106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s-ES" sz="2000" dirty="0">
                <a:solidFill>
                  <a:srgbClr val="333333"/>
                </a:solidFill>
                <a:latin typeface="monre"/>
              </a:rPr>
              <a:t>Los rayos </a:t>
            </a:r>
            <a:r>
              <a:rPr lang="es-ES" sz="2000" b="0" i="0" dirty="0">
                <a:solidFill>
                  <a:srgbClr val="333333"/>
                </a:solidFill>
                <a:effectLst/>
                <a:latin typeface="monre"/>
              </a:rPr>
              <a:t>menos energéticos no llegan a la Tierra, provocando una rápida caída en el flujo detectado por los observatorios.</a:t>
            </a:r>
            <a:endParaRPr lang="es-CO" sz="2000" dirty="0"/>
          </a:p>
        </p:txBody>
      </p:sp>
    </p:spTree>
    <p:extLst>
      <p:ext uri="{BB962C8B-B14F-4D97-AF65-F5344CB8AC3E}">
        <p14:creationId xmlns:p14="http://schemas.microsoft.com/office/powerpoint/2010/main" val="41779374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B49079D1-7363-51DD-B6AB-910047A94F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2201" y="1460449"/>
            <a:ext cx="5501998" cy="771751"/>
          </a:xfrm>
        </p:spPr>
        <p:txBody>
          <a:bodyPr>
            <a:noAutofit/>
          </a:bodyPr>
          <a:lstStyle/>
          <a:p>
            <a:pPr algn="l"/>
            <a:r>
              <a:rPr lang="es-ES_tradnl" sz="4800" b="1" i="1">
                <a:latin typeface="Aharoni" panose="02010803020104030203" pitchFamily="2" charset="-79"/>
                <a:cs typeface="Aharoni" panose="02010803020104030203" pitchFamily="2" charset="-79"/>
              </a:rPr>
              <a:t>Observatorio Pierre </a:t>
            </a:r>
            <a:r>
              <a:rPr lang="es-ES_tradnl" sz="4800" b="1" i="1" err="1">
                <a:latin typeface="Aharoni" panose="02010803020104030203" pitchFamily="2" charset="-79"/>
                <a:cs typeface="Aharoni" panose="02010803020104030203" pitchFamily="2" charset="-79"/>
              </a:rPr>
              <a:t>Auger</a:t>
            </a:r>
            <a:endParaRPr lang="es-ES_tradnl" sz="4800" b="1" i="1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6" name="Subtítulo 2">
            <a:extLst>
              <a:ext uri="{FF2B5EF4-FFF2-40B4-BE49-F238E27FC236}">
                <a16:creationId xmlns:a16="http://schemas.microsoft.com/office/drawing/2014/main" id="{DB972788-726E-6FA6-CFCC-154B8486BA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95340" y="99794"/>
            <a:ext cx="2328959" cy="359352"/>
          </a:xfrm>
        </p:spPr>
        <p:txBody>
          <a:bodyPr>
            <a:no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_tradnl" sz="2000" b="1" i="1">
                <a:solidFill>
                  <a:schemeClr val="accent6">
                    <a:lumMod val="50000"/>
                  </a:schemeClr>
                </a:solidFill>
              </a:rPr>
              <a:t>Fenómeno Físico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DCBBA375-C375-AD47-FB48-B86EBDC58CF5}"/>
              </a:ext>
            </a:extLst>
          </p:cNvPr>
          <p:cNvSpPr txBox="1"/>
          <p:nvPr/>
        </p:nvSpPr>
        <p:spPr>
          <a:xfrm>
            <a:off x="4731830" y="99794"/>
            <a:ext cx="141879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_tradnl" sz="2000" i="1">
                <a:solidFill>
                  <a:schemeClr val="bg2"/>
                </a:solidFill>
              </a:rPr>
              <a:t>Avances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B9368C2F-2821-417F-8914-C58915069075}"/>
              </a:ext>
            </a:extLst>
          </p:cNvPr>
          <p:cNvSpPr txBox="1"/>
          <p:nvPr/>
        </p:nvSpPr>
        <p:spPr>
          <a:xfrm>
            <a:off x="7072215" y="61201"/>
            <a:ext cx="227181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_tradnl" sz="2000" i="1">
                <a:solidFill>
                  <a:schemeClr val="bg2"/>
                </a:solidFill>
              </a:rPr>
              <a:t>Próximamente…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8F145938-B130-CA94-ED6F-AA81C06726C0}"/>
              </a:ext>
            </a:extLst>
          </p:cNvPr>
          <p:cNvSpPr txBox="1"/>
          <p:nvPr/>
        </p:nvSpPr>
        <p:spPr>
          <a:xfrm>
            <a:off x="604024" y="2232200"/>
            <a:ext cx="4598596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s-CO" sz="2000" dirty="0"/>
              <a:t>En el presente estudio se trabajará con un set de datos abiertos que consta de más de </a:t>
            </a:r>
            <a:r>
              <a:rPr lang="en-US" sz="2000" b="0" i="0" dirty="0">
                <a:solidFill>
                  <a:srgbClr val="212529"/>
                </a:solidFill>
                <a:effectLst/>
                <a:latin typeface="-apple-system"/>
              </a:rPr>
              <a:t>10</a:t>
            </a:r>
            <a:r>
              <a:rPr lang="en-US" sz="2000" b="0" i="0" baseline="30000" dirty="0">
                <a:solidFill>
                  <a:srgbClr val="212529"/>
                </a:solidFill>
                <a:effectLst/>
                <a:latin typeface="-apple-system"/>
              </a:rPr>
              <a:t>15</a:t>
            </a:r>
            <a:r>
              <a:rPr lang="es-CO" sz="2000" dirty="0"/>
              <a:t> eventos detectados entre 2005 y 2020.</a:t>
            </a:r>
          </a:p>
          <a:p>
            <a:endParaRPr lang="es-CO" sz="20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s-CO" sz="2000" dirty="0"/>
              <a:t>Dicho set de datos corresponde a un conteo de partículas que golpean algún detector Cherenkov de agua.</a:t>
            </a:r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3D826208-A995-916F-3DC7-C820DAEA6DE7}"/>
              </a:ext>
            </a:extLst>
          </p:cNvPr>
          <p:cNvSpPr/>
          <p:nvPr/>
        </p:nvSpPr>
        <p:spPr>
          <a:xfrm>
            <a:off x="10374085" y="261256"/>
            <a:ext cx="755780" cy="765111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sz="2400" b="1" i="1">
              <a:solidFill>
                <a:schemeClr val="tx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10170528-9805-052E-406E-887C65262C52}"/>
              </a:ext>
            </a:extLst>
          </p:cNvPr>
          <p:cNvSpPr txBox="1"/>
          <p:nvPr/>
        </p:nvSpPr>
        <p:spPr>
          <a:xfrm>
            <a:off x="10594131" y="459145"/>
            <a:ext cx="5225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i="1" dirty="0">
                <a:latin typeface="+mj-lt"/>
              </a:rPr>
              <a:t>3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7F05AE4-B15A-A4BA-8E0B-E79A31CC83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4811" y="4843071"/>
            <a:ext cx="7367989" cy="1574247"/>
          </a:xfrm>
          <a:prstGeom prst="rect">
            <a:avLst/>
          </a:prstGeom>
        </p:spPr>
      </p:pic>
      <p:pic>
        <p:nvPicPr>
          <p:cNvPr id="3074" name="Picture 2" descr="Ubicación del Observatorio - Observatorio Pierre Auger">
            <a:extLst>
              <a:ext uri="{FF2B5EF4-FFF2-40B4-BE49-F238E27FC236}">
                <a16:creationId xmlns:a16="http://schemas.microsoft.com/office/drawing/2014/main" id="{F654E05B-B54D-9B14-CE97-47FD62099C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8858" y="1224256"/>
            <a:ext cx="5587788" cy="3491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92385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B49079D1-7363-51DD-B6AB-910047A94F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13680" y="715743"/>
            <a:ext cx="5364639" cy="771751"/>
          </a:xfrm>
        </p:spPr>
        <p:txBody>
          <a:bodyPr>
            <a:noAutofit/>
          </a:bodyPr>
          <a:lstStyle/>
          <a:p>
            <a:pPr algn="l"/>
            <a:r>
              <a:rPr lang="es-ES_tradnl" sz="4800" b="1" i="1">
                <a:latin typeface="Aharoni" panose="02010803020104030203" pitchFamily="2" charset="-79"/>
                <a:cs typeface="Aharoni" panose="02010803020104030203" pitchFamily="2" charset="-79"/>
              </a:rPr>
              <a:t>Datos y Análisis </a:t>
            </a:r>
          </a:p>
        </p:txBody>
      </p:sp>
      <p:sp>
        <p:nvSpPr>
          <p:cNvPr id="6" name="Subtítulo 2">
            <a:extLst>
              <a:ext uri="{FF2B5EF4-FFF2-40B4-BE49-F238E27FC236}">
                <a16:creationId xmlns:a16="http://schemas.microsoft.com/office/drawing/2014/main" id="{DB972788-726E-6FA6-CFCC-154B8486BA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95340" y="99794"/>
            <a:ext cx="2328959" cy="359352"/>
          </a:xfrm>
        </p:spPr>
        <p:txBody>
          <a:bodyPr>
            <a:no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_tradnl" sz="2000" i="1">
                <a:solidFill>
                  <a:schemeClr val="bg2"/>
                </a:solidFill>
              </a:rPr>
              <a:t>Fenómeno Físico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DCBBA375-C375-AD47-FB48-B86EBDC58CF5}"/>
              </a:ext>
            </a:extLst>
          </p:cNvPr>
          <p:cNvSpPr txBox="1"/>
          <p:nvPr/>
        </p:nvSpPr>
        <p:spPr>
          <a:xfrm>
            <a:off x="4731830" y="99794"/>
            <a:ext cx="141879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_tradnl" sz="2000" b="1" i="1">
                <a:solidFill>
                  <a:schemeClr val="accent6">
                    <a:lumMod val="50000"/>
                  </a:schemeClr>
                </a:solidFill>
              </a:rPr>
              <a:t>Avances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B9368C2F-2821-417F-8914-C58915069075}"/>
              </a:ext>
            </a:extLst>
          </p:cNvPr>
          <p:cNvSpPr txBox="1"/>
          <p:nvPr/>
        </p:nvSpPr>
        <p:spPr>
          <a:xfrm>
            <a:off x="7072215" y="61201"/>
            <a:ext cx="227181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_tradnl" sz="2000" i="1">
                <a:solidFill>
                  <a:schemeClr val="bg2"/>
                </a:solidFill>
              </a:rPr>
              <a:t>Próximamente…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8F145938-B130-CA94-ED6F-AA81C06726C0}"/>
              </a:ext>
            </a:extLst>
          </p:cNvPr>
          <p:cNvSpPr txBox="1"/>
          <p:nvPr/>
        </p:nvSpPr>
        <p:spPr>
          <a:xfrm>
            <a:off x="276478" y="1815151"/>
            <a:ext cx="2998985" cy="4093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endParaRPr lang="es-ES" sz="20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s-ES" sz="2000" dirty="0"/>
              <a:t>Datos totales del 2006 al 2020.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s-ES" sz="2000" dirty="0"/>
              <a:t>Comparación de los datos durante ciclos solares.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s-ES" sz="2000" dirty="0"/>
              <a:t>Datos por hora del día.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s-ES" sz="2000" dirty="0"/>
              <a:t>Relación datos por año.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s-ES" sz="2000" dirty="0"/>
              <a:t>Datos distinguidos por estaciones.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s-ES" sz="2000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s-ES" sz="2000" dirty="0"/>
          </a:p>
          <a:p>
            <a:endParaRPr lang="es-ES" sz="2000" dirty="0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3D826208-A995-916F-3DC7-C820DAEA6DE7}"/>
              </a:ext>
            </a:extLst>
          </p:cNvPr>
          <p:cNvSpPr/>
          <p:nvPr/>
        </p:nvSpPr>
        <p:spPr>
          <a:xfrm>
            <a:off x="10374085" y="261256"/>
            <a:ext cx="755780" cy="765111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sz="2400" b="1" i="1">
              <a:solidFill>
                <a:schemeClr val="tx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10170528-9805-052E-406E-887C65262C52}"/>
              </a:ext>
            </a:extLst>
          </p:cNvPr>
          <p:cNvSpPr txBox="1"/>
          <p:nvPr/>
        </p:nvSpPr>
        <p:spPr>
          <a:xfrm>
            <a:off x="10594131" y="459145"/>
            <a:ext cx="5225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i="1" dirty="0">
                <a:latin typeface="+mj-lt"/>
              </a:rPr>
              <a:t>4</a:t>
            </a:r>
          </a:p>
        </p:txBody>
      </p:sp>
      <p:pic>
        <p:nvPicPr>
          <p:cNvPr id="3" name="Imagen 2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45175AD7-AD6F-5256-9890-946CD99990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0751" y="1634846"/>
            <a:ext cx="4146933" cy="3838484"/>
          </a:xfrm>
          <a:prstGeom prst="rect">
            <a:avLst/>
          </a:prstGeom>
        </p:spPr>
      </p:pic>
      <p:pic>
        <p:nvPicPr>
          <p:cNvPr id="9" name="Imagen 8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7368E967-E0FC-B2CE-E256-83DBBCC079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7684" y="1608763"/>
            <a:ext cx="4421175" cy="3614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6339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FDC3070C-2B0C-F4B9-AD72-88F4BFD81B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993" y="365125"/>
            <a:ext cx="5514975" cy="4314825"/>
          </a:xfrm>
        </p:spPr>
      </p:pic>
      <p:pic>
        <p:nvPicPr>
          <p:cNvPr id="7" name="Imagen 6" descr="Imagen que contiene Gráfico&#10;&#10;Descripción generada automáticamente">
            <a:extLst>
              <a:ext uri="{FF2B5EF4-FFF2-40B4-BE49-F238E27FC236}">
                <a16:creationId xmlns:a16="http://schemas.microsoft.com/office/drawing/2014/main" id="{CBE5EED5-4916-280F-697B-7B3E65DBB3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3831" y="728307"/>
            <a:ext cx="6204176" cy="3502499"/>
          </a:xfrm>
          <a:prstGeom prst="rect">
            <a:avLst/>
          </a:prstGeom>
        </p:spPr>
      </p:pic>
      <p:pic>
        <p:nvPicPr>
          <p:cNvPr id="9" name="Imagen 8" descr="Gráfico&#10;&#10;Descripción generada automáticamente">
            <a:extLst>
              <a:ext uri="{FF2B5EF4-FFF2-40B4-BE49-F238E27FC236}">
                <a16:creationId xmlns:a16="http://schemas.microsoft.com/office/drawing/2014/main" id="{72885BC6-6F02-5431-4CAB-9765339B27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3214" y="1842449"/>
            <a:ext cx="5681233" cy="4414268"/>
          </a:xfrm>
          <a:prstGeom prst="rect">
            <a:avLst/>
          </a:prstGeom>
        </p:spPr>
      </p:pic>
      <p:sp>
        <p:nvSpPr>
          <p:cNvPr id="10" name="Elipse 9">
            <a:extLst>
              <a:ext uri="{FF2B5EF4-FFF2-40B4-BE49-F238E27FC236}">
                <a16:creationId xmlns:a16="http://schemas.microsoft.com/office/drawing/2014/main" id="{6DF518A5-5305-331D-0261-4DDB238BFFAD}"/>
              </a:ext>
            </a:extLst>
          </p:cNvPr>
          <p:cNvSpPr/>
          <p:nvPr/>
        </p:nvSpPr>
        <p:spPr>
          <a:xfrm>
            <a:off x="10374085" y="261256"/>
            <a:ext cx="755780" cy="765111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sz="2400" b="1" i="1">
              <a:solidFill>
                <a:schemeClr val="tx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D26050EC-64D1-CF2C-892F-5C74C1933561}"/>
              </a:ext>
            </a:extLst>
          </p:cNvPr>
          <p:cNvSpPr txBox="1"/>
          <p:nvPr/>
        </p:nvSpPr>
        <p:spPr>
          <a:xfrm>
            <a:off x="10594131" y="459145"/>
            <a:ext cx="5225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i="1" dirty="0">
                <a:latin typeface="+mj-lt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20576076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B49079D1-7363-51DD-B6AB-910047A94F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13680" y="715743"/>
            <a:ext cx="5364639" cy="771751"/>
          </a:xfrm>
        </p:spPr>
        <p:txBody>
          <a:bodyPr>
            <a:noAutofit/>
          </a:bodyPr>
          <a:lstStyle/>
          <a:p>
            <a:pPr algn="l"/>
            <a:r>
              <a:rPr lang="es-ES_tradnl" sz="4800" b="1" i="1" dirty="0">
                <a:latin typeface="Aharoni" panose="02010803020104030203" pitchFamily="2" charset="-79"/>
                <a:cs typeface="Aharoni" panose="02010803020104030203" pitchFamily="2" charset="-79"/>
              </a:rPr>
              <a:t>Más adelante</a:t>
            </a:r>
          </a:p>
        </p:txBody>
      </p:sp>
      <p:sp>
        <p:nvSpPr>
          <p:cNvPr id="6" name="Subtítulo 2">
            <a:extLst>
              <a:ext uri="{FF2B5EF4-FFF2-40B4-BE49-F238E27FC236}">
                <a16:creationId xmlns:a16="http://schemas.microsoft.com/office/drawing/2014/main" id="{DB972788-726E-6FA6-CFCC-154B8486BA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95340" y="99794"/>
            <a:ext cx="2328959" cy="359352"/>
          </a:xfrm>
        </p:spPr>
        <p:txBody>
          <a:bodyPr>
            <a:no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_tradnl" sz="2000" i="1" dirty="0">
                <a:solidFill>
                  <a:schemeClr val="bg2"/>
                </a:solidFill>
              </a:rPr>
              <a:t>Fenómeno Físico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DCBBA375-C375-AD47-FB48-B86EBDC58CF5}"/>
              </a:ext>
            </a:extLst>
          </p:cNvPr>
          <p:cNvSpPr txBox="1"/>
          <p:nvPr/>
        </p:nvSpPr>
        <p:spPr>
          <a:xfrm>
            <a:off x="4731830" y="99794"/>
            <a:ext cx="141879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_tradnl" sz="2000" i="1" dirty="0">
                <a:solidFill>
                  <a:schemeClr val="bg2"/>
                </a:solidFill>
              </a:rPr>
              <a:t>Avances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B9368C2F-2821-417F-8914-C58915069075}"/>
              </a:ext>
            </a:extLst>
          </p:cNvPr>
          <p:cNvSpPr txBox="1"/>
          <p:nvPr/>
        </p:nvSpPr>
        <p:spPr>
          <a:xfrm>
            <a:off x="7072215" y="61201"/>
            <a:ext cx="227181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_tradnl" sz="2000" b="1" i="1" dirty="0">
                <a:solidFill>
                  <a:schemeClr val="accent6">
                    <a:lumMod val="50000"/>
                  </a:schemeClr>
                </a:solidFill>
              </a:rPr>
              <a:t>Próximamente…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8F145938-B130-CA94-ED6F-AA81C06726C0}"/>
              </a:ext>
            </a:extLst>
          </p:cNvPr>
          <p:cNvSpPr txBox="1"/>
          <p:nvPr/>
        </p:nvSpPr>
        <p:spPr>
          <a:xfrm>
            <a:off x="604024" y="2232200"/>
            <a:ext cx="4598596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s-ES" sz="2000" dirty="0"/>
              <a:t>Analizar una posible relación entre el decrecimiento </a:t>
            </a:r>
            <a:r>
              <a:rPr lang="es-ES" sz="2000" dirty="0" err="1"/>
              <a:t>Forbush</a:t>
            </a:r>
            <a:r>
              <a:rPr lang="es-ES" sz="2000" dirty="0"/>
              <a:t> y las manchas solares.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s-ES" sz="2000" dirty="0"/>
              <a:t>Realizar un estudio cuantitativo para justificar las relaciones asociadas al fenómeno.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s-ES" sz="2000" dirty="0"/>
              <a:t>Consultar la bibliografía acerca de la recuperación tras el decaimiento y relacionar parámetros que influyan.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s-ES" sz="2000" dirty="0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3D826208-A995-916F-3DC7-C820DAEA6DE7}"/>
              </a:ext>
            </a:extLst>
          </p:cNvPr>
          <p:cNvSpPr/>
          <p:nvPr/>
        </p:nvSpPr>
        <p:spPr>
          <a:xfrm>
            <a:off x="10374085" y="261256"/>
            <a:ext cx="755780" cy="765111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sz="2400" b="1" i="1">
              <a:solidFill>
                <a:schemeClr val="tx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10170528-9805-052E-406E-887C65262C52}"/>
              </a:ext>
            </a:extLst>
          </p:cNvPr>
          <p:cNvSpPr txBox="1"/>
          <p:nvPr/>
        </p:nvSpPr>
        <p:spPr>
          <a:xfrm>
            <a:off x="10594131" y="459145"/>
            <a:ext cx="5225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i="1" dirty="0">
                <a:latin typeface="+mj-lt"/>
              </a:rPr>
              <a:t>6</a:t>
            </a:r>
          </a:p>
        </p:txBody>
      </p:sp>
      <p:pic>
        <p:nvPicPr>
          <p:cNvPr id="3" name="Imagen 2" descr="Histograma&#10;&#10;Descripción generada automáticamente">
            <a:extLst>
              <a:ext uri="{FF2B5EF4-FFF2-40B4-BE49-F238E27FC236}">
                <a16:creationId xmlns:a16="http://schemas.microsoft.com/office/drawing/2014/main" id="{0C3E1E7F-3B01-71A0-1372-DBF96C600C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3893" y="1542946"/>
            <a:ext cx="5291495" cy="3373328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848C80B6-6DF4-10DE-D70D-7F3C9BF305B3}"/>
              </a:ext>
            </a:extLst>
          </p:cNvPr>
          <p:cNvSpPr txBox="1"/>
          <p:nvPr/>
        </p:nvSpPr>
        <p:spPr>
          <a:xfrm>
            <a:off x="5495672" y="4906173"/>
            <a:ext cx="568095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>
                <a:hlinkClick r:id="rId3"/>
              </a:rPr>
              <a:t>| *Now entering a deep solar minimum and the latest forecast for solar cycle 25 suggests it may be the weakest cycle in 200 years* — </a:t>
            </a:r>
            <a:r>
              <a:rPr lang="en-US" sz="2000" dirty="0" err="1">
                <a:hlinkClick r:id="rId3"/>
              </a:rPr>
              <a:t>Arcfield</a:t>
            </a:r>
            <a:r>
              <a:rPr lang="en-US" sz="2000" dirty="0">
                <a:hlinkClick r:id="rId3"/>
              </a:rPr>
              <a:t> Weather</a:t>
            </a:r>
            <a:endParaRPr lang="es-CO" sz="2000" dirty="0"/>
          </a:p>
        </p:txBody>
      </p:sp>
    </p:spTree>
    <p:extLst>
      <p:ext uri="{BB962C8B-B14F-4D97-AF65-F5344CB8AC3E}">
        <p14:creationId xmlns:p14="http://schemas.microsoft.com/office/powerpoint/2010/main" val="6065761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3191983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D7F28AEEA41A844ADF1FE9C54F3FC45" ma:contentTypeVersion="12" ma:contentTypeDescription="Create a new document." ma:contentTypeScope="" ma:versionID="1604a89dddd13660c7ed1e5039616345">
  <xsd:schema xmlns:xsd="http://www.w3.org/2001/XMLSchema" xmlns:xs="http://www.w3.org/2001/XMLSchema" xmlns:p="http://schemas.microsoft.com/office/2006/metadata/properties" xmlns:ns3="68cecb98-df3c-412e-a4f8-33a98231bcb9" xmlns:ns4="59affb26-0026-41f7-a325-d6ae51833564" targetNamespace="http://schemas.microsoft.com/office/2006/metadata/properties" ma:root="true" ma:fieldsID="c9075cf937636bfc68c23b652c5c8fe3" ns3:_="" ns4:_="">
    <xsd:import namespace="68cecb98-df3c-412e-a4f8-33a98231bcb9"/>
    <xsd:import namespace="59affb26-0026-41f7-a325-d6ae51833564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OCR" minOccurs="0"/>
                <xsd:element ref="ns4:MediaServiceGenerationTime" minOccurs="0"/>
                <xsd:element ref="ns4:MediaServiceEventHashCode" minOccurs="0"/>
                <xsd:element ref="ns4:MediaServiceDateTaken" minOccurs="0"/>
                <xsd:element ref="ns4:MediaLengthInSeconds" minOccurs="0"/>
                <xsd:element ref="ns4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8cecb98-df3c-412e-a4f8-33a98231bcb9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9affb26-0026-41f7-a325-d6ae5183356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7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  <xsd:element name="_activity" ma:index="19" nillable="true" ma:displayName="_activity" ma:hidden="true" ma:internalName="_activity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59affb26-0026-41f7-a325-d6ae51833564" xsi:nil="true"/>
  </documentManagement>
</p:properties>
</file>

<file path=customXml/itemProps1.xml><?xml version="1.0" encoding="utf-8"?>
<ds:datastoreItem xmlns:ds="http://schemas.openxmlformats.org/officeDocument/2006/customXml" ds:itemID="{CFE7EAE4-EA0C-47DC-91E1-672DC3C0F57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11CBF9A-0095-497F-9A6A-BC141B1FD415}">
  <ds:schemaRefs>
    <ds:schemaRef ds:uri="59affb26-0026-41f7-a325-d6ae51833564"/>
    <ds:schemaRef ds:uri="68cecb98-df3c-412e-a4f8-33a98231bcb9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C0C962C8-D8B3-4A3A-8273-2CC89401490B}">
  <ds:schemaRefs>
    <ds:schemaRef ds:uri="http://purl.org/dc/terms/"/>
    <ds:schemaRef ds:uri="59affb26-0026-41f7-a325-d6ae51833564"/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http://schemas.openxmlformats.org/package/2006/metadata/core-properties"/>
    <ds:schemaRef ds:uri="68cecb98-df3c-412e-a4f8-33a98231bcb9"/>
    <ds:schemaRef ds:uri="http://schemas.microsoft.com/office/2006/metadata/propertie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2590</TotalTime>
  <Words>319</Words>
  <Application>Microsoft Office PowerPoint</Application>
  <PresentationFormat>Panorámica</PresentationFormat>
  <Paragraphs>54</Paragraphs>
  <Slides>8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</vt:i4>
      </vt:variant>
    </vt:vector>
  </HeadingPairs>
  <TitlesOfParts>
    <vt:vector size="16" baseType="lpstr">
      <vt:lpstr>Aharoni</vt:lpstr>
      <vt:lpstr>-apple-system</vt:lpstr>
      <vt:lpstr>Arial</vt:lpstr>
      <vt:lpstr>Calibri</vt:lpstr>
      <vt:lpstr>Calibri Light</vt:lpstr>
      <vt:lpstr>monre</vt:lpstr>
      <vt:lpstr>Wingdings</vt:lpstr>
      <vt:lpstr>Tema de Office</vt:lpstr>
      <vt:lpstr>Presentación de PowerPoint</vt:lpstr>
      <vt:lpstr>Ciclo Solar</vt:lpstr>
      <vt:lpstr>Decrecimiento Forbush</vt:lpstr>
      <vt:lpstr>Observatorio Pierre Auger</vt:lpstr>
      <vt:lpstr>Datos y Análisis </vt:lpstr>
      <vt:lpstr>Presentación de PowerPoint</vt:lpstr>
      <vt:lpstr>Más adelante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Usuario de Microsoft Office</dc:creator>
  <cp:lastModifiedBy>MARIA CARDENAS</cp:lastModifiedBy>
  <cp:revision>21</cp:revision>
  <dcterms:created xsi:type="dcterms:W3CDTF">2019-03-06T15:22:16Z</dcterms:created>
  <dcterms:modified xsi:type="dcterms:W3CDTF">2023-06-06T19:02:02Z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0x0101005D7F28AEEA41A844ADF1FE9C54F3FC45</vt:lpwstr>
  </property>
</Properties>
</file>